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71" r:id="rId4"/>
    <p:sldId id="282" r:id="rId5"/>
    <p:sldId id="272" r:id="rId6"/>
    <p:sldId id="273" r:id="rId7"/>
    <p:sldId id="283" r:id="rId8"/>
    <p:sldId id="284" r:id="rId9"/>
    <p:sldId id="274" r:id="rId10"/>
    <p:sldId id="275" r:id="rId11"/>
    <p:sldId id="277" r:id="rId12"/>
    <p:sldId id="280" r:id="rId13"/>
    <p:sldId id="279" r:id="rId14"/>
    <p:sldId id="278" r:id="rId15"/>
    <p:sldId id="262" r:id="rId16"/>
    <p:sldId id="257" r:id="rId17"/>
    <p:sldId id="258" r:id="rId18"/>
    <p:sldId id="259" r:id="rId19"/>
    <p:sldId id="261" r:id="rId20"/>
    <p:sldId id="265" r:id="rId21"/>
    <p:sldId id="266" r:id="rId22"/>
    <p:sldId id="267" r:id="rId23"/>
    <p:sldId id="260" r:id="rId24"/>
    <p:sldId id="264" r:id="rId25"/>
    <p:sldId id="276" r:id="rId26"/>
    <p:sldId id="263" r:id="rId27"/>
    <p:sldId id="269" r:id="rId28"/>
    <p:sldId id="281" r:id="rId29"/>
    <p:sldId id="285" r:id="rId30"/>
    <p:sldId id="268" r:id="rId3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230"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84981AB-F70E-463A-9290-8C07709C613E}" type="datetimeFigureOut">
              <a:rPr lang="it-IT" smtClean="0"/>
              <a:pPr/>
              <a:t>09/05/2016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4B13E49-500E-41C0-B239-CBAB46C950B0}" type="slidenum">
              <a:rPr lang="it-IT" smtClean="0"/>
              <a:pPr/>
              <a:t>‹N›</a:t>
            </a:fld>
            <a:endParaRPr lang="it-IT"/>
          </a:p>
        </p:txBody>
      </p:sp>
    </p:spTree>
    <p:extLst>
      <p:ext uri="{BB962C8B-B14F-4D97-AF65-F5344CB8AC3E}">
        <p14:creationId xmlns:p14="http://schemas.microsoft.com/office/powerpoint/2010/main" val="2563183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84981AB-F70E-463A-9290-8C07709C613E}" type="datetimeFigureOut">
              <a:rPr lang="it-IT" smtClean="0"/>
              <a:pPr/>
              <a:t>09/05/2016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4B13E49-500E-41C0-B239-CBAB46C950B0}" type="slidenum">
              <a:rPr lang="it-IT" smtClean="0"/>
              <a:pPr/>
              <a:t>‹N›</a:t>
            </a:fld>
            <a:endParaRPr lang="it-IT"/>
          </a:p>
        </p:txBody>
      </p:sp>
    </p:spTree>
    <p:extLst>
      <p:ext uri="{BB962C8B-B14F-4D97-AF65-F5344CB8AC3E}">
        <p14:creationId xmlns:p14="http://schemas.microsoft.com/office/powerpoint/2010/main" val="1674838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84981AB-F70E-463A-9290-8C07709C613E}" type="datetimeFigureOut">
              <a:rPr lang="it-IT" smtClean="0"/>
              <a:pPr/>
              <a:t>09/05/2016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4B13E49-500E-41C0-B239-CBAB46C950B0}" type="slidenum">
              <a:rPr lang="it-IT" smtClean="0"/>
              <a:pPr/>
              <a:t>‹N›</a:t>
            </a:fld>
            <a:endParaRPr lang="it-IT"/>
          </a:p>
        </p:txBody>
      </p:sp>
    </p:spTree>
    <p:extLst>
      <p:ext uri="{BB962C8B-B14F-4D97-AF65-F5344CB8AC3E}">
        <p14:creationId xmlns:p14="http://schemas.microsoft.com/office/powerpoint/2010/main" val="2498207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84981AB-F70E-463A-9290-8C07709C613E}" type="datetimeFigureOut">
              <a:rPr lang="it-IT" smtClean="0"/>
              <a:pPr/>
              <a:t>09/05/2016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4B13E49-500E-41C0-B239-CBAB46C950B0}" type="slidenum">
              <a:rPr lang="it-IT" smtClean="0"/>
              <a:pPr/>
              <a:t>‹N›</a:t>
            </a:fld>
            <a:endParaRPr lang="it-IT"/>
          </a:p>
        </p:txBody>
      </p:sp>
    </p:spTree>
    <p:extLst>
      <p:ext uri="{BB962C8B-B14F-4D97-AF65-F5344CB8AC3E}">
        <p14:creationId xmlns:p14="http://schemas.microsoft.com/office/powerpoint/2010/main" val="2748805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84981AB-F70E-463A-9290-8C07709C613E}" type="datetimeFigureOut">
              <a:rPr lang="it-IT" smtClean="0"/>
              <a:pPr/>
              <a:t>09/05/2016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A4B13E49-500E-41C0-B239-CBAB46C950B0}" type="slidenum">
              <a:rPr lang="it-IT" smtClean="0"/>
              <a:pPr/>
              <a:t>‹N›</a:t>
            </a:fld>
            <a:endParaRPr lang="it-IT"/>
          </a:p>
        </p:txBody>
      </p:sp>
    </p:spTree>
    <p:extLst>
      <p:ext uri="{BB962C8B-B14F-4D97-AF65-F5344CB8AC3E}">
        <p14:creationId xmlns:p14="http://schemas.microsoft.com/office/powerpoint/2010/main" val="3562182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84981AB-F70E-463A-9290-8C07709C613E}" type="datetimeFigureOut">
              <a:rPr lang="it-IT" smtClean="0"/>
              <a:pPr/>
              <a:t>09/05/2016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4B13E49-500E-41C0-B239-CBAB46C950B0}" type="slidenum">
              <a:rPr lang="it-IT" smtClean="0"/>
              <a:pPr/>
              <a:t>‹N›</a:t>
            </a:fld>
            <a:endParaRPr lang="it-IT"/>
          </a:p>
        </p:txBody>
      </p:sp>
    </p:spTree>
    <p:extLst>
      <p:ext uri="{BB962C8B-B14F-4D97-AF65-F5344CB8AC3E}">
        <p14:creationId xmlns:p14="http://schemas.microsoft.com/office/powerpoint/2010/main" val="1802696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84981AB-F70E-463A-9290-8C07709C613E}" type="datetimeFigureOut">
              <a:rPr lang="it-IT" smtClean="0"/>
              <a:pPr/>
              <a:t>09/05/2016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A4B13E49-500E-41C0-B239-CBAB46C950B0}" type="slidenum">
              <a:rPr lang="it-IT" smtClean="0"/>
              <a:pPr/>
              <a:t>‹N›</a:t>
            </a:fld>
            <a:endParaRPr lang="it-IT"/>
          </a:p>
        </p:txBody>
      </p:sp>
    </p:spTree>
    <p:extLst>
      <p:ext uri="{BB962C8B-B14F-4D97-AF65-F5344CB8AC3E}">
        <p14:creationId xmlns:p14="http://schemas.microsoft.com/office/powerpoint/2010/main" val="4272769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84981AB-F70E-463A-9290-8C07709C613E}" type="datetimeFigureOut">
              <a:rPr lang="it-IT" smtClean="0"/>
              <a:pPr/>
              <a:t>09/05/2016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A4B13E49-500E-41C0-B239-CBAB46C950B0}" type="slidenum">
              <a:rPr lang="it-IT" smtClean="0"/>
              <a:pPr/>
              <a:t>‹N›</a:t>
            </a:fld>
            <a:endParaRPr lang="it-IT"/>
          </a:p>
        </p:txBody>
      </p:sp>
    </p:spTree>
    <p:extLst>
      <p:ext uri="{BB962C8B-B14F-4D97-AF65-F5344CB8AC3E}">
        <p14:creationId xmlns:p14="http://schemas.microsoft.com/office/powerpoint/2010/main" val="2381971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84981AB-F70E-463A-9290-8C07709C613E}" type="datetimeFigureOut">
              <a:rPr lang="it-IT" smtClean="0"/>
              <a:pPr/>
              <a:t>09/05/2016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A4B13E49-500E-41C0-B239-CBAB46C950B0}" type="slidenum">
              <a:rPr lang="it-IT" smtClean="0"/>
              <a:pPr/>
              <a:t>‹N›</a:t>
            </a:fld>
            <a:endParaRPr lang="it-IT"/>
          </a:p>
        </p:txBody>
      </p:sp>
    </p:spTree>
    <p:extLst>
      <p:ext uri="{BB962C8B-B14F-4D97-AF65-F5344CB8AC3E}">
        <p14:creationId xmlns:p14="http://schemas.microsoft.com/office/powerpoint/2010/main" val="886947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84981AB-F70E-463A-9290-8C07709C613E}" type="datetimeFigureOut">
              <a:rPr lang="it-IT" smtClean="0"/>
              <a:pPr/>
              <a:t>09/05/2016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4B13E49-500E-41C0-B239-CBAB46C950B0}" type="slidenum">
              <a:rPr lang="it-IT" smtClean="0"/>
              <a:pPr/>
              <a:t>‹N›</a:t>
            </a:fld>
            <a:endParaRPr lang="it-IT"/>
          </a:p>
        </p:txBody>
      </p:sp>
    </p:spTree>
    <p:extLst>
      <p:ext uri="{BB962C8B-B14F-4D97-AF65-F5344CB8AC3E}">
        <p14:creationId xmlns:p14="http://schemas.microsoft.com/office/powerpoint/2010/main" val="1997080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84981AB-F70E-463A-9290-8C07709C613E}" type="datetimeFigureOut">
              <a:rPr lang="it-IT" smtClean="0"/>
              <a:pPr/>
              <a:t>09/05/2016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A4B13E49-500E-41C0-B239-CBAB46C950B0}" type="slidenum">
              <a:rPr lang="it-IT" smtClean="0"/>
              <a:pPr/>
              <a:t>‹N›</a:t>
            </a:fld>
            <a:endParaRPr lang="it-IT"/>
          </a:p>
        </p:txBody>
      </p:sp>
    </p:spTree>
    <p:extLst>
      <p:ext uri="{BB962C8B-B14F-4D97-AF65-F5344CB8AC3E}">
        <p14:creationId xmlns:p14="http://schemas.microsoft.com/office/powerpoint/2010/main" val="817486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4981AB-F70E-463A-9290-8C07709C613E}" type="datetimeFigureOut">
              <a:rPr lang="it-IT" smtClean="0"/>
              <a:pPr/>
              <a:t>09/05/2016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B13E49-500E-41C0-B239-CBAB46C950B0}" type="slidenum">
              <a:rPr lang="it-IT" smtClean="0"/>
              <a:pPr/>
              <a:t>‹N›</a:t>
            </a:fld>
            <a:endParaRPr lang="it-IT"/>
          </a:p>
        </p:txBody>
      </p:sp>
    </p:spTree>
    <p:extLst>
      <p:ext uri="{BB962C8B-B14F-4D97-AF65-F5344CB8AC3E}">
        <p14:creationId xmlns:p14="http://schemas.microsoft.com/office/powerpoint/2010/main" val="22735107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9552" y="404664"/>
            <a:ext cx="7772400" cy="1470025"/>
          </a:xfrm>
        </p:spPr>
        <p:txBody>
          <a:bodyPr/>
          <a:lstStyle/>
          <a:p>
            <a:r>
              <a:rPr lang="it-IT" dirty="0" smtClean="0"/>
              <a:t>Accademia della Crusca</a:t>
            </a:r>
            <a:endParaRPr lang="it-IT" dirty="0"/>
          </a:p>
        </p:txBody>
      </p:sp>
      <p:sp>
        <p:nvSpPr>
          <p:cNvPr id="3" name="Sottotitolo 2"/>
          <p:cNvSpPr>
            <a:spLocks noGrp="1"/>
          </p:cNvSpPr>
          <p:nvPr>
            <p:ph type="subTitle" idx="1"/>
          </p:nvPr>
        </p:nvSpPr>
        <p:spPr>
          <a:xfrm>
            <a:off x="1307206" y="2418008"/>
            <a:ext cx="6400800" cy="1752600"/>
          </a:xfrm>
        </p:spPr>
        <p:txBody>
          <a:bodyPr>
            <a:normAutofit fontScale="70000" lnSpcReduction="20000"/>
          </a:bodyPr>
          <a:lstStyle/>
          <a:p>
            <a:r>
              <a:rPr lang="it-IT" dirty="0" smtClean="0">
                <a:solidFill>
                  <a:schemeClr val="tx1"/>
                </a:solidFill>
              </a:rPr>
              <a:t>9 maggio 2016</a:t>
            </a:r>
          </a:p>
          <a:p>
            <a:r>
              <a:rPr lang="it-IT" dirty="0" smtClean="0">
                <a:solidFill>
                  <a:schemeClr val="tx1"/>
                </a:solidFill>
              </a:rPr>
              <a:t>Claudio Marazzini</a:t>
            </a:r>
          </a:p>
          <a:p>
            <a:endParaRPr lang="it-IT" dirty="0" smtClean="0">
              <a:solidFill>
                <a:schemeClr val="tx1"/>
              </a:solidFill>
            </a:endParaRPr>
          </a:p>
          <a:p>
            <a:r>
              <a:rPr lang="it-IT" b="1" dirty="0" smtClean="0">
                <a:solidFill>
                  <a:schemeClr val="tx1"/>
                </a:solidFill>
              </a:rPr>
              <a:t>Luoghi comuni, conformismo e discriminazione linguistica</a:t>
            </a:r>
            <a:endParaRPr lang="it-IT" b="1" dirty="0">
              <a:solidFill>
                <a:schemeClr val="tx1"/>
              </a:solidFill>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6438" y="4725144"/>
            <a:ext cx="5191125" cy="101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72161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lstStyle/>
          <a:p>
            <a:r>
              <a:rPr lang="it-IT" dirty="0" smtClean="0"/>
              <a:t>La Crusca e i pareri della Consulenza:</a:t>
            </a:r>
          </a:p>
          <a:p>
            <a:pPr marL="0" indent="0">
              <a:buNone/>
            </a:pPr>
            <a:r>
              <a:rPr lang="it-IT" b="1" dirty="0"/>
              <a:t>	</a:t>
            </a:r>
            <a:r>
              <a:rPr lang="it-IT" b="1" dirty="0" smtClean="0"/>
              <a:t>«Tu per me sei un uomo morto»</a:t>
            </a:r>
            <a:endParaRPr lang="it-IT" b="1" dirty="0"/>
          </a:p>
        </p:txBody>
      </p:sp>
    </p:spTree>
    <p:extLst>
      <p:ext uri="{BB962C8B-B14F-4D97-AF65-F5344CB8AC3E}">
        <p14:creationId xmlns:p14="http://schemas.microsoft.com/office/powerpoint/2010/main" val="8153955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3527" y="332656"/>
            <a:ext cx="4349565"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260648"/>
            <a:ext cx="3114675" cy="402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4312866"/>
            <a:ext cx="2663180" cy="2499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5976" y="2996952"/>
            <a:ext cx="1762125"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63830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652" y="188640"/>
            <a:ext cx="9188409" cy="6201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86572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388" y="0"/>
            <a:ext cx="9330532" cy="6262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6611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568952" cy="6380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2754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5400" b="1" dirty="0" smtClean="0"/>
              <a:t>Quattro casi tra tanti</a:t>
            </a:r>
            <a:endParaRPr lang="it-IT" sz="5400" b="1" dirty="0"/>
          </a:p>
        </p:txBody>
      </p:sp>
      <p:sp>
        <p:nvSpPr>
          <p:cNvPr id="3" name="Segnaposto contenuto 2"/>
          <p:cNvSpPr>
            <a:spLocks noGrp="1"/>
          </p:cNvSpPr>
          <p:nvPr>
            <p:ph idx="1"/>
          </p:nvPr>
        </p:nvSpPr>
        <p:spPr/>
        <p:txBody>
          <a:bodyPr>
            <a:normAutofit/>
          </a:bodyPr>
          <a:lstStyle/>
          <a:p>
            <a:r>
              <a:rPr lang="it-IT" sz="3600" b="1" dirty="0" smtClean="0"/>
              <a:t>Il «negro» del 1996</a:t>
            </a:r>
          </a:p>
          <a:p>
            <a:r>
              <a:rPr lang="it-IT" sz="3600" b="1" dirty="0" smtClean="0"/>
              <a:t>Un «ebreo» avido</a:t>
            </a:r>
          </a:p>
          <a:p>
            <a:r>
              <a:rPr lang="it-IT" sz="3600" b="1" dirty="0" smtClean="0"/>
              <a:t>La «guardia carceraria» e il pentimento</a:t>
            </a:r>
          </a:p>
          <a:p>
            <a:r>
              <a:rPr lang="it-IT" sz="3600" b="1" dirty="0" smtClean="0"/>
              <a:t> in Francia: «madame le </a:t>
            </a:r>
            <a:r>
              <a:rPr lang="it-IT" sz="3600" b="1" dirty="0" err="1" smtClean="0"/>
              <a:t>Président</a:t>
            </a:r>
            <a:r>
              <a:rPr lang="it-IT" sz="3600" b="1" dirty="0" smtClean="0"/>
              <a:t>»</a:t>
            </a:r>
            <a:endParaRPr lang="it-IT" sz="3600" b="1" dirty="0"/>
          </a:p>
        </p:txBody>
      </p:sp>
    </p:spTree>
    <p:extLst>
      <p:ext uri="{BB962C8B-B14F-4D97-AF65-F5344CB8AC3E}">
        <p14:creationId xmlns:p14="http://schemas.microsoft.com/office/powerpoint/2010/main" val="3702694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663" y="169863"/>
            <a:ext cx="7686675" cy="652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323528" y="836712"/>
            <a:ext cx="864096" cy="461665"/>
          </a:xfrm>
          <a:prstGeom prst="rect">
            <a:avLst/>
          </a:prstGeom>
          <a:noFill/>
        </p:spPr>
        <p:txBody>
          <a:bodyPr wrap="square" rtlCol="0">
            <a:spAutoFit/>
          </a:bodyPr>
          <a:lstStyle/>
          <a:p>
            <a:r>
              <a:rPr lang="it-IT" sz="2400" b="1" dirty="0" smtClean="0"/>
              <a:t>1</a:t>
            </a:r>
            <a:endParaRPr lang="it-IT" b="1" dirty="0"/>
          </a:p>
        </p:txBody>
      </p:sp>
    </p:spTree>
    <p:extLst>
      <p:ext uri="{BB962C8B-B14F-4D97-AF65-F5344CB8AC3E}">
        <p14:creationId xmlns:p14="http://schemas.microsoft.com/office/powerpoint/2010/main" val="33457412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113" y="960438"/>
            <a:ext cx="7343775" cy="494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94692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9213" y="646113"/>
            <a:ext cx="6505575" cy="557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0398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6363" y="893763"/>
            <a:ext cx="6391275" cy="507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00676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404664"/>
            <a:ext cx="7520567" cy="6399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64094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60648"/>
            <a:ext cx="4295775" cy="5762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1" y="3113514"/>
            <a:ext cx="3990975"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14078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3913" y="817563"/>
            <a:ext cx="7496175"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08289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788" y="1268760"/>
            <a:ext cx="8712968" cy="33511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4393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90500"/>
            <a:ext cx="6867525"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p:cNvSpPr txBox="1"/>
          <p:nvPr/>
        </p:nvSpPr>
        <p:spPr>
          <a:xfrm>
            <a:off x="2771800" y="4725144"/>
            <a:ext cx="1223412" cy="707886"/>
          </a:xfrm>
          <a:prstGeom prst="rect">
            <a:avLst/>
          </a:prstGeom>
          <a:noFill/>
        </p:spPr>
        <p:txBody>
          <a:bodyPr wrap="none" rtlCol="0">
            <a:spAutoFit/>
          </a:bodyPr>
          <a:lstStyle/>
          <a:p>
            <a:r>
              <a:rPr lang="it-IT" sz="4000" dirty="0" smtClean="0"/>
              <a:t>1993</a:t>
            </a:r>
            <a:endParaRPr lang="it-IT" dirty="0"/>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2779288"/>
            <a:ext cx="3672408" cy="4111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p:cNvSpPr txBox="1"/>
          <p:nvPr/>
        </p:nvSpPr>
        <p:spPr>
          <a:xfrm>
            <a:off x="0" y="548680"/>
            <a:ext cx="755576" cy="369332"/>
          </a:xfrm>
          <a:prstGeom prst="rect">
            <a:avLst/>
          </a:prstGeom>
          <a:noFill/>
        </p:spPr>
        <p:txBody>
          <a:bodyPr wrap="square" rtlCol="0">
            <a:spAutoFit/>
          </a:bodyPr>
          <a:lstStyle/>
          <a:p>
            <a:r>
              <a:rPr lang="it-IT" b="1" dirty="0" smtClean="0"/>
              <a:t>2</a:t>
            </a:r>
            <a:endParaRPr lang="it-IT" b="1" dirty="0"/>
          </a:p>
        </p:txBody>
      </p:sp>
      <p:sp>
        <p:nvSpPr>
          <p:cNvPr id="6" name="CasellaDiTesto 5"/>
          <p:cNvSpPr txBox="1"/>
          <p:nvPr/>
        </p:nvSpPr>
        <p:spPr>
          <a:xfrm>
            <a:off x="755576" y="4077072"/>
            <a:ext cx="1872208" cy="369332"/>
          </a:xfrm>
          <a:prstGeom prst="rect">
            <a:avLst/>
          </a:prstGeom>
          <a:noFill/>
        </p:spPr>
        <p:txBody>
          <a:bodyPr wrap="square" rtlCol="0">
            <a:spAutoFit/>
          </a:bodyPr>
          <a:lstStyle/>
          <a:p>
            <a:r>
              <a:rPr lang="it-IT" dirty="0" smtClean="0"/>
              <a:t>Il caso di </a:t>
            </a:r>
            <a:r>
              <a:rPr lang="it-IT" b="1" dirty="0" smtClean="0"/>
              <a:t>Astrofilo </a:t>
            </a:r>
            <a:endParaRPr lang="it-IT" b="1" dirty="0"/>
          </a:p>
        </p:txBody>
      </p:sp>
    </p:spTree>
    <p:extLst>
      <p:ext uri="{BB962C8B-B14F-4D97-AF65-F5344CB8AC3E}">
        <p14:creationId xmlns:p14="http://schemas.microsoft.com/office/powerpoint/2010/main" val="33177504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04475" y="1556792"/>
            <a:ext cx="7848872" cy="3970318"/>
          </a:xfrm>
          <a:prstGeom prst="rect">
            <a:avLst/>
          </a:prstGeom>
          <a:noFill/>
        </p:spPr>
        <p:txBody>
          <a:bodyPr wrap="square" rtlCol="0">
            <a:spAutoFit/>
          </a:bodyPr>
          <a:lstStyle/>
          <a:p>
            <a:r>
              <a:rPr lang="it-IT" dirty="0" smtClean="0"/>
              <a:t>3 – Guardia carceraria / secondino/polizia penitenziaria</a:t>
            </a:r>
          </a:p>
          <a:p>
            <a:r>
              <a:rPr lang="it-IT" dirty="0"/>
              <a:t>	</a:t>
            </a:r>
            <a:r>
              <a:rPr lang="it-IT" dirty="0" smtClean="0"/>
              <a:t>spazzino/operatore ecologico</a:t>
            </a:r>
          </a:p>
          <a:p>
            <a:r>
              <a:rPr lang="it-IT" dirty="0"/>
              <a:t>	</a:t>
            </a:r>
          </a:p>
          <a:p>
            <a:r>
              <a:rPr lang="it-IT" dirty="0" smtClean="0"/>
              <a:t>Esempi: animalisti, etnici nei dizionari, ecc.</a:t>
            </a:r>
          </a:p>
          <a:p>
            <a:endParaRPr lang="it-IT" dirty="0"/>
          </a:p>
          <a:p>
            <a:endParaRPr lang="it-IT" dirty="0" smtClean="0"/>
          </a:p>
          <a:p>
            <a:endParaRPr lang="it-IT" dirty="0" smtClean="0"/>
          </a:p>
          <a:p>
            <a:endParaRPr lang="it-IT" dirty="0"/>
          </a:p>
          <a:p>
            <a:endParaRPr lang="it-IT" dirty="0" smtClean="0"/>
          </a:p>
          <a:p>
            <a:endParaRPr lang="it-IT" dirty="0"/>
          </a:p>
          <a:p>
            <a:endParaRPr lang="it-IT" dirty="0" smtClean="0"/>
          </a:p>
          <a:p>
            <a:endParaRPr lang="it-IT" dirty="0"/>
          </a:p>
          <a:p>
            <a:endParaRPr lang="it-IT" dirty="0" smtClean="0"/>
          </a:p>
          <a:p>
            <a:endParaRPr lang="it-IT" dirty="0"/>
          </a:p>
        </p:txBody>
      </p:sp>
    </p:spTree>
    <p:extLst>
      <p:ext uri="{BB962C8B-B14F-4D97-AF65-F5344CB8AC3E}">
        <p14:creationId xmlns:p14="http://schemas.microsoft.com/office/powerpoint/2010/main" val="12378698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b="1" dirty="0" smtClean="0"/>
              <a:t>Etnici, appellativi animaleschi</a:t>
            </a:r>
            <a:br>
              <a:rPr lang="it-IT" b="1" dirty="0" smtClean="0"/>
            </a:br>
            <a:r>
              <a:rPr lang="it-IT" b="1" dirty="0" smtClean="0"/>
              <a:t>e altre amenità</a:t>
            </a:r>
            <a:endParaRPr lang="it-IT" b="1" dirty="0"/>
          </a:p>
        </p:txBody>
      </p:sp>
      <p:sp>
        <p:nvSpPr>
          <p:cNvPr id="3" name="Segnaposto contenuto 2"/>
          <p:cNvSpPr>
            <a:spLocks noGrp="1"/>
          </p:cNvSpPr>
          <p:nvPr>
            <p:ph idx="1"/>
          </p:nvPr>
        </p:nvSpPr>
        <p:spPr/>
        <p:txBody>
          <a:bodyPr>
            <a:normAutofit fontScale="92500" lnSpcReduction="10000"/>
          </a:bodyPr>
          <a:lstStyle/>
          <a:p>
            <a:r>
              <a:rPr lang="it-IT" dirty="0" smtClean="0"/>
              <a:t>Burino (</a:t>
            </a:r>
            <a:r>
              <a:rPr lang="it-IT" dirty="0" err="1" smtClean="0"/>
              <a:t>etim</a:t>
            </a:r>
            <a:r>
              <a:rPr lang="it-IT" dirty="0" smtClean="0"/>
              <a:t>. incerta </a:t>
            </a:r>
            <a:r>
              <a:rPr lang="it-IT" i="1" dirty="0" smtClean="0"/>
              <a:t>bus </a:t>
            </a:r>
            <a:r>
              <a:rPr lang="it-IT" i="1" dirty="0" err="1" smtClean="0"/>
              <a:t>buris</a:t>
            </a:r>
            <a:r>
              <a:rPr lang="it-IT" dirty="0" smtClean="0"/>
              <a:t>?), villano</a:t>
            </a:r>
          </a:p>
          <a:p>
            <a:r>
              <a:rPr lang="it-IT" dirty="0" smtClean="0"/>
              <a:t>Baluba</a:t>
            </a:r>
          </a:p>
          <a:p>
            <a:r>
              <a:rPr lang="it-IT" dirty="0" smtClean="0"/>
              <a:t>Ottentotto</a:t>
            </a:r>
          </a:p>
          <a:p>
            <a:r>
              <a:rPr lang="it-IT" dirty="0" smtClean="0"/>
              <a:t>Arabo mentitore (Miglio a Bossi: 1994, con richiesta di scuse da parte dell’OLP)</a:t>
            </a:r>
          </a:p>
          <a:p>
            <a:r>
              <a:rPr lang="it-IT" dirty="0" smtClean="0"/>
              <a:t>Ebreo</a:t>
            </a:r>
          </a:p>
          <a:p>
            <a:r>
              <a:rPr lang="it-IT" dirty="0" smtClean="0"/>
              <a:t>Asino, maiale, cane ecc.</a:t>
            </a:r>
          </a:p>
          <a:p>
            <a:r>
              <a:rPr lang="it-IT" dirty="0" smtClean="0"/>
              <a:t>Toghe rosse, giudici ragazzini, pretori d’assalto (discorso di Caselli in Crusca)</a:t>
            </a:r>
          </a:p>
          <a:p>
            <a:endParaRPr lang="it-IT" dirty="0"/>
          </a:p>
        </p:txBody>
      </p:sp>
    </p:spTree>
    <p:extLst>
      <p:ext uri="{BB962C8B-B14F-4D97-AF65-F5344CB8AC3E}">
        <p14:creationId xmlns:p14="http://schemas.microsoft.com/office/powerpoint/2010/main" val="42327194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95536" y="1052736"/>
            <a:ext cx="8424936" cy="4524315"/>
          </a:xfrm>
          <a:prstGeom prst="rect">
            <a:avLst/>
          </a:prstGeom>
        </p:spPr>
        <p:txBody>
          <a:bodyPr wrap="square">
            <a:spAutoFit/>
          </a:bodyPr>
          <a:lstStyle/>
          <a:p>
            <a:r>
              <a:rPr lang="it-IT" dirty="0" smtClean="0"/>
              <a:t>Tra i popoli latini, è noto che quello francese ha sempre avuto una forte coscienza di sé, delle proprie tradizioni, del proprio ruolo internazionale, indiscusso per circa due secoli. Oggi il francese non si trova più nella posizione di privilegio che ebbe da Re Sole fino al generale De Gaulle. Durante le cerimonie di Madrid, ho avuto l’onore e il piacere di stare accanto a Madame </a:t>
            </a:r>
            <a:r>
              <a:rPr lang="it-IT" dirty="0" err="1" smtClean="0"/>
              <a:t>Hélène</a:t>
            </a:r>
            <a:r>
              <a:rPr lang="it-IT" dirty="0" smtClean="0"/>
              <a:t> </a:t>
            </a:r>
            <a:r>
              <a:rPr lang="it-IT" dirty="0" err="1" smtClean="0"/>
              <a:t>Carrère</a:t>
            </a:r>
            <a:r>
              <a:rPr lang="it-IT" dirty="0" smtClean="0"/>
              <a:t> d’</a:t>
            </a:r>
            <a:r>
              <a:rPr lang="it-IT" dirty="0" err="1" smtClean="0"/>
              <a:t>Encausse</a:t>
            </a:r>
            <a:r>
              <a:rPr lang="it-IT" dirty="0" smtClean="0"/>
              <a:t>, segretaria perpetua dell’Académie dal 1999. Non solo è stata occasione utile per sondare le possibili attività comuni delle nostre accademie, ma anche mi si è offerta la possibilità di una messa a punto su di un altro tema caldo di politica linguistica: Madame </a:t>
            </a:r>
            <a:r>
              <a:rPr lang="it-IT" dirty="0" err="1" smtClean="0"/>
              <a:t>Hélène</a:t>
            </a:r>
            <a:r>
              <a:rPr lang="it-IT" dirty="0" smtClean="0"/>
              <a:t> </a:t>
            </a:r>
            <a:r>
              <a:rPr lang="it-IT" dirty="0" err="1" smtClean="0"/>
              <a:t>Carrère</a:t>
            </a:r>
            <a:r>
              <a:rPr lang="it-IT" dirty="0" smtClean="0"/>
              <a:t> d’</a:t>
            </a:r>
            <a:r>
              <a:rPr lang="it-IT" dirty="0" err="1" smtClean="0"/>
              <a:t>Encausse</a:t>
            </a:r>
            <a:r>
              <a:rPr lang="it-IT" dirty="0" smtClean="0"/>
              <a:t> mi ha fatto notare quanto agiti gli animi in Francia il tema della “lingua al femminile” e mi ha invitato a leggere l’ultimo intervento dell’Académie, provocato da un episodio avvenuto in Parlamento, dove il deputato Julien Aubert (</a:t>
            </a:r>
            <a:r>
              <a:rPr lang="it-IT" dirty="0" err="1" smtClean="0"/>
              <a:t>circonscription</a:t>
            </a:r>
            <a:r>
              <a:rPr lang="it-IT" dirty="0" smtClean="0"/>
              <a:t> de </a:t>
            </a:r>
            <a:r>
              <a:rPr lang="it-IT" dirty="0" err="1" smtClean="0"/>
              <a:t>Vaucluse</a:t>
            </a:r>
            <a:r>
              <a:rPr lang="it-IT" dirty="0" smtClean="0"/>
              <a:t>) è stato multato con la sanzione di oltre 1000 euro per essersi rivolto alla presidente della seduta, la socialista </a:t>
            </a:r>
            <a:r>
              <a:rPr lang="it-IT" dirty="0" err="1" smtClean="0"/>
              <a:t>Sandrine</a:t>
            </a:r>
            <a:r>
              <a:rPr lang="it-IT" dirty="0" smtClean="0"/>
              <a:t> </a:t>
            </a:r>
            <a:r>
              <a:rPr lang="it-IT" dirty="0" err="1" smtClean="0"/>
              <a:t>Mazetier</a:t>
            </a:r>
            <a:r>
              <a:rPr lang="it-IT" dirty="0" smtClean="0"/>
              <a:t>, chiamandola «madame le </a:t>
            </a:r>
            <a:r>
              <a:rPr lang="it-IT" dirty="0" err="1" smtClean="0"/>
              <a:t>Président</a:t>
            </a:r>
            <a:r>
              <a:rPr lang="it-IT" dirty="0" smtClean="0"/>
              <a:t>». In Francia la questione ha dato luogo a un dibattito furioso, in cui si evocano i principi della libertà e si cita Orwell. Il deputato Aubert si difende contrattaccando: ricorda che </a:t>
            </a:r>
            <a:r>
              <a:rPr lang="it-IT" dirty="0" err="1" smtClean="0"/>
              <a:t>Sandrine</a:t>
            </a:r>
            <a:r>
              <a:rPr lang="it-IT" dirty="0" smtClean="0"/>
              <a:t> </a:t>
            </a:r>
            <a:r>
              <a:rPr lang="it-IT" dirty="0" err="1" smtClean="0"/>
              <a:t>Mazetier</a:t>
            </a:r>
            <a:r>
              <a:rPr lang="it-IT" dirty="0" smtClean="0"/>
              <a:t> voleva “</a:t>
            </a:r>
            <a:r>
              <a:rPr lang="it-IT" dirty="0" err="1" smtClean="0"/>
              <a:t>débaptiser</a:t>
            </a:r>
            <a:r>
              <a:rPr lang="it-IT" dirty="0" smtClean="0"/>
              <a:t> </a:t>
            </a:r>
            <a:r>
              <a:rPr lang="it-IT" dirty="0" err="1" smtClean="0"/>
              <a:t>les</a:t>
            </a:r>
            <a:r>
              <a:rPr lang="it-IT" dirty="0" smtClean="0"/>
              <a:t> </a:t>
            </a:r>
            <a:r>
              <a:rPr lang="it-IT" dirty="0" err="1" smtClean="0"/>
              <a:t>écoles</a:t>
            </a:r>
            <a:r>
              <a:rPr lang="it-IT" dirty="0" smtClean="0"/>
              <a:t> ‘</a:t>
            </a:r>
            <a:r>
              <a:rPr lang="it-IT" dirty="0" err="1" smtClean="0"/>
              <a:t>maternelles</a:t>
            </a:r>
            <a:r>
              <a:rPr lang="it-IT" dirty="0" smtClean="0"/>
              <a:t>’, terme </a:t>
            </a:r>
            <a:r>
              <a:rPr lang="it-IT" dirty="0" err="1" smtClean="0"/>
              <a:t>jugé</a:t>
            </a:r>
            <a:r>
              <a:rPr lang="it-IT" dirty="0" smtClean="0"/>
              <a:t> </a:t>
            </a:r>
            <a:r>
              <a:rPr lang="it-IT" dirty="0" err="1" smtClean="0"/>
              <a:t>sexiste</a:t>
            </a:r>
            <a:r>
              <a:rPr lang="it-IT" dirty="0" smtClean="0"/>
              <a:t>”.</a:t>
            </a:r>
            <a:endParaRPr lang="it-IT" dirty="0"/>
          </a:p>
        </p:txBody>
      </p:sp>
      <p:sp>
        <p:nvSpPr>
          <p:cNvPr id="5" name="CasellaDiTesto 4"/>
          <p:cNvSpPr txBox="1"/>
          <p:nvPr/>
        </p:nvSpPr>
        <p:spPr>
          <a:xfrm>
            <a:off x="683568" y="404664"/>
            <a:ext cx="4464496" cy="523220"/>
          </a:xfrm>
          <a:prstGeom prst="rect">
            <a:avLst/>
          </a:prstGeom>
          <a:noFill/>
        </p:spPr>
        <p:txBody>
          <a:bodyPr wrap="square" rtlCol="0">
            <a:spAutoFit/>
          </a:bodyPr>
          <a:lstStyle/>
          <a:p>
            <a:r>
              <a:rPr lang="it-IT" sz="2800" b="1" dirty="0" smtClean="0"/>
              <a:t>Questioni di genere</a:t>
            </a:r>
            <a:endParaRPr lang="it-IT" b="1" dirty="0"/>
          </a:p>
        </p:txBody>
      </p:sp>
    </p:spTree>
    <p:extLst>
      <p:ext uri="{BB962C8B-B14F-4D97-AF65-F5344CB8AC3E}">
        <p14:creationId xmlns:p14="http://schemas.microsoft.com/office/powerpoint/2010/main" val="36082417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402730" y="764704"/>
            <a:ext cx="8208912" cy="4832092"/>
          </a:xfrm>
          <a:prstGeom prst="rect">
            <a:avLst/>
          </a:prstGeom>
        </p:spPr>
        <p:txBody>
          <a:bodyPr wrap="square">
            <a:spAutoFit/>
          </a:bodyPr>
          <a:lstStyle/>
          <a:p>
            <a:r>
              <a:rPr lang="it-IT" sz="1400" dirty="0" smtClean="0"/>
              <a:t>Poiché questioni del genere, ma senza (per ora) sanzioni pecuniarie sono vive anche da noi, potremo dare uno sguardo all’elegante presa di posizione dell’Académie </a:t>
            </a:r>
            <a:r>
              <a:rPr lang="it-IT" sz="1400" dirty="0" err="1" smtClean="0"/>
              <a:t>française</a:t>
            </a:r>
            <a:r>
              <a:rPr lang="it-IT" sz="1400" dirty="0" smtClean="0"/>
              <a:t>, che, tirata in ballo in tale questione linguistica e politica, se la cava senza cedere alle sirene demagogiche (http://www.academie-francaise.fr/</a:t>
            </a:r>
            <a:r>
              <a:rPr lang="it-IT" sz="1400" dirty="0" err="1" smtClean="0"/>
              <a:t>actualites</a:t>
            </a:r>
            <a:r>
              <a:rPr lang="it-IT" sz="1400" dirty="0" smtClean="0"/>
              <a:t>/la-feminisation-des-noms-de-metiers-fonctions-grades-ou-titres-mise-au-point-de-lacademie). Rileggendo il documento ufficiale uscito dall’Académie (si tratta di una </a:t>
            </a:r>
            <a:r>
              <a:rPr lang="it-IT" sz="1400" dirty="0" err="1" smtClean="0"/>
              <a:t>Déclaration</a:t>
            </a:r>
            <a:r>
              <a:rPr lang="it-IT" sz="1400" dirty="0" smtClean="0"/>
              <a:t>), si verifica che il “maschile non marcato”, concetto che oggi stupisce alcuni come una stranezza, è ben noto anche agli Accademici di Francia, che infatti scrivono: “</a:t>
            </a:r>
            <a:r>
              <a:rPr lang="it-IT" sz="1400" dirty="0" err="1" smtClean="0"/>
              <a:t>Comme</a:t>
            </a:r>
            <a:r>
              <a:rPr lang="it-IT" sz="1400" dirty="0" smtClean="0"/>
              <a:t> </a:t>
            </a:r>
            <a:r>
              <a:rPr lang="it-IT" sz="1400" dirty="0" err="1" smtClean="0"/>
              <a:t>bien</a:t>
            </a:r>
            <a:r>
              <a:rPr lang="it-IT" sz="1400" dirty="0" smtClean="0"/>
              <a:t> d’</a:t>
            </a:r>
            <a:r>
              <a:rPr lang="it-IT" sz="1400" dirty="0" err="1" smtClean="0"/>
              <a:t>autres</a:t>
            </a:r>
            <a:r>
              <a:rPr lang="it-IT" sz="1400" dirty="0" smtClean="0"/>
              <a:t> </a:t>
            </a:r>
            <a:r>
              <a:rPr lang="it-IT" sz="1400" dirty="0" err="1" smtClean="0"/>
              <a:t>langues</a:t>
            </a:r>
            <a:r>
              <a:rPr lang="it-IT" sz="1400" dirty="0" smtClean="0"/>
              <a:t>, le </a:t>
            </a:r>
            <a:r>
              <a:rPr lang="it-IT" sz="1400" dirty="0" err="1" smtClean="0"/>
              <a:t>français</a:t>
            </a:r>
            <a:r>
              <a:rPr lang="it-IT" sz="1400" dirty="0" smtClean="0"/>
              <a:t> </a:t>
            </a:r>
            <a:r>
              <a:rPr lang="it-IT" sz="1400" dirty="0" err="1" smtClean="0"/>
              <a:t>peut</a:t>
            </a:r>
            <a:r>
              <a:rPr lang="it-IT" sz="1400" dirty="0" smtClean="0"/>
              <a:t> par </a:t>
            </a:r>
            <a:r>
              <a:rPr lang="it-IT" sz="1400" dirty="0" err="1" smtClean="0"/>
              <a:t>ailleurs</a:t>
            </a:r>
            <a:r>
              <a:rPr lang="it-IT" sz="1400" dirty="0" smtClean="0"/>
              <a:t>, </a:t>
            </a:r>
            <a:r>
              <a:rPr lang="it-IT" sz="1400" dirty="0" err="1" smtClean="0"/>
              <a:t>quand</a:t>
            </a:r>
            <a:r>
              <a:rPr lang="it-IT" sz="1400" dirty="0" smtClean="0"/>
              <a:t> le </a:t>
            </a:r>
            <a:r>
              <a:rPr lang="it-IT" sz="1400" dirty="0" err="1" smtClean="0"/>
              <a:t>sexe</a:t>
            </a:r>
            <a:r>
              <a:rPr lang="it-IT" sz="1400" dirty="0" smtClean="0"/>
              <a:t> de la </a:t>
            </a:r>
            <a:r>
              <a:rPr lang="it-IT" sz="1400" dirty="0" err="1" smtClean="0"/>
              <a:t>personne</a:t>
            </a:r>
            <a:r>
              <a:rPr lang="it-IT" sz="1400" dirty="0" smtClean="0"/>
              <a:t> n’est </a:t>
            </a:r>
            <a:r>
              <a:rPr lang="it-IT" sz="1400" dirty="0" err="1" smtClean="0"/>
              <a:t>pas</a:t>
            </a:r>
            <a:r>
              <a:rPr lang="it-IT" sz="1400" dirty="0" smtClean="0"/>
              <a:t> plus à </a:t>
            </a:r>
            <a:r>
              <a:rPr lang="it-IT" sz="1400" dirty="0" err="1" smtClean="0"/>
              <a:t>prendre</a:t>
            </a:r>
            <a:r>
              <a:rPr lang="it-IT" sz="1400" dirty="0" smtClean="0"/>
              <a:t> en </a:t>
            </a:r>
            <a:r>
              <a:rPr lang="it-IT" sz="1400" dirty="0" err="1" smtClean="0"/>
              <a:t>considération</a:t>
            </a:r>
            <a:r>
              <a:rPr lang="it-IT" sz="1400" dirty="0" smtClean="0"/>
              <a:t> </a:t>
            </a:r>
            <a:r>
              <a:rPr lang="it-IT" sz="1400" dirty="0" err="1" smtClean="0"/>
              <a:t>que</a:t>
            </a:r>
            <a:r>
              <a:rPr lang="it-IT" sz="1400" dirty="0" smtClean="0"/>
              <a:t> </a:t>
            </a:r>
            <a:r>
              <a:rPr lang="it-IT" sz="1400" dirty="0" err="1" smtClean="0"/>
              <a:t>ses</a:t>
            </a:r>
            <a:r>
              <a:rPr lang="it-IT" sz="1400" dirty="0" smtClean="0"/>
              <a:t> </a:t>
            </a:r>
            <a:r>
              <a:rPr lang="it-IT" sz="1400" dirty="0" err="1" smtClean="0"/>
              <a:t>autres</a:t>
            </a:r>
            <a:r>
              <a:rPr lang="it-IT" sz="1400" dirty="0" smtClean="0"/>
              <a:t> </a:t>
            </a:r>
            <a:r>
              <a:rPr lang="it-IT" sz="1400" dirty="0" err="1" smtClean="0"/>
              <a:t>particularités</a:t>
            </a:r>
            <a:r>
              <a:rPr lang="it-IT" sz="1400" dirty="0" smtClean="0"/>
              <a:t> </a:t>
            </a:r>
            <a:r>
              <a:rPr lang="it-IT" sz="1400" dirty="0" err="1" smtClean="0"/>
              <a:t>individuelles</a:t>
            </a:r>
            <a:r>
              <a:rPr lang="it-IT" sz="1400" dirty="0" smtClean="0"/>
              <a:t>, </a:t>
            </a:r>
            <a:r>
              <a:rPr lang="it-IT" sz="1400" dirty="0" err="1" smtClean="0"/>
              <a:t>faire</a:t>
            </a:r>
            <a:r>
              <a:rPr lang="it-IT" sz="1400" dirty="0" smtClean="0"/>
              <a:t> </a:t>
            </a:r>
            <a:r>
              <a:rPr lang="it-IT" sz="1400" dirty="0" err="1" smtClean="0"/>
              <a:t>appel</a:t>
            </a:r>
            <a:r>
              <a:rPr lang="it-IT" sz="1400" dirty="0" smtClean="0"/>
              <a:t> </a:t>
            </a:r>
            <a:r>
              <a:rPr lang="it-IT" sz="1400" dirty="0" err="1" smtClean="0"/>
              <a:t>au</a:t>
            </a:r>
            <a:r>
              <a:rPr lang="it-IT" sz="1400" dirty="0" smtClean="0"/>
              <a:t> </a:t>
            </a:r>
            <a:r>
              <a:rPr lang="it-IT" sz="1400" dirty="0" err="1" smtClean="0"/>
              <a:t>masculin</a:t>
            </a:r>
            <a:r>
              <a:rPr lang="it-IT" sz="1400" dirty="0" smtClean="0"/>
              <a:t> à </a:t>
            </a:r>
            <a:r>
              <a:rPr lang="it-IT" sz="1400" dirty="0" err="1" smtClean="0"/>
              <a:t>valeur</a:t>
            </a:r>
            <a:r>
              <a:rPr lang="it-IT" sz="1400" dirty="0" smtClean="0"/>
              <a:t> </a:t>
            </a:r>
            <a:r>
              <a:rPr lang="it-IT" sz="1400" dirty="0" err="1" smtClean="0"/>
              <a:t>générique</a:t>
            </a:r>
            <a:r>
              <a:rPr lang="it-IT" sz="1400" dirty="0" smtClean="0"/>
              <a:t>, </a:t>
            </a:r>
            <a:r>
              <a:rPr lang="it-IT" sz="1400" dirty="0" err="1" smtClean="0"/>
              <a:t>ou</a:t>
            </a:r>
            <a:r>
              <a:rPr lang="it-IT" sz="1400" dirty="0" smtClean="0"/>
              <a:t> ‘non </a:t>
            </a:r>
            <a:r>
              <a:rPr lang="it-IT" sz="1400" dirty="0" err="1" smtClean="0"/>
              <a:t>marquée</a:t>
            </a:r>
            <a:r>
              <a:rPr lang="it-IT" sz="1400" dirty="0" smtClean="0"/>
              <a:t>’”. Due padri della cultura del Novecento, Georges </a:t>
            </a:r>
            <a:r>
              <a:rPr lang="it-IT" sz="1400" dirty="0" err="1" smtClean="0"/>
              <a:t>Dumézil</a:t>
            </a:r>
            <a:r>
              <a:rPr lang="it-IT" sz="1400" dirty="0" smtClean="0"/>
              <a:t> e Claude </a:t>
            </a:r>
            <a:r>
              <a:rPr lang="it-IT" sz="1400" dirty="0" err="1" smtClean="0"/>
              <a:t>Lévi</a:t>
            </a:r>
            <a:r>
              <a:rPr lang="it-IT" sz="1400" dirty="0" smtClean="0"/>
              <a:t>-Strauss, nel 1984 avevano fatto adottare all’unanimità dell’Académie una risoluzione che così si chiudeva: “En </a:t>
            </a:r>
            <a:r>
              <a:rPr lang="it-IT" sz="1400" dirty="0" err="1" smtClean="0"/>
              <a:t>français</a:t>
            </a:r>
            <a:r>
              <a:rPr lang="it-IT" sz="1400" dirty="0" smtClean="0"/>
              <a:t>, la </a:t>
            </a:r>
            <a:r>
              <a:rPr lang="it-IT" sz="1400" dirty="0" err="1" smtClean="0"/>
              <a:t>marque</a:t>
            </a:r>
            <a:r>
              <a:rPr lang="it-IT" sz="1400" dirty="0" smtClean="0"/>
              <a:t> </a:t>
            </a:r>
            <a:r>
              <a:rPr lang="it-IT" sz="1400" dirty="0" err="1" smtClean="0"/>
              <a:t>du</a:t>
            </a:r>
            <a:r>
              <a:rPr lang="it-IT" sz="1400" dirty="0" smtClean="0"/>
              <a:t> </a:t>
            </a:r>
            <a:r>
              <a:rPr lang="it-IT" sz="1400" dirty="0" err="1" smtClean="0"/>
              <a:t>féminin</a:t>
            </a:r>
            <a:r>
              <a:rPr lang="it-IT" sz="1400" dirty="0" smtClean="0"/>
              <a:t> ne </a:t>
            </a:r>
            <a:r>
              <a:rPr lang="it-IT" sz="1400" dirty="0" err="1" smtClean="0"/>
              <a:t>sert</a:t>
            </a:r>
            <a:r>
              <a:rPr lang="it-IT" sz="1400" dirty="0" smtClean="0"/>
              <a:t> </a:t>
            </a:r>
            <a:r>
              <a:rPr lang="it-IT" sz="1400" dirty="0" err="1" smtClean="0"/>
              <a:t>qu’accessoirement</a:t>
            </a:r>
            <a:r>
              <a:rPr lang="it-IT" sz="1400" dirty="0" smtClean="0"/>
              <a:t> à </a:t>
            </a:r>
            <a:r>
              <a:rPr lang="it-IT" sz="1400" dirty="0" err="1" smtClean="0"/>
              <a:t>rendre</a:t>
            </a:r>
            <a:r>
              <a:rPr lang="it-IT" sz="1400" dirty="0" smtClean="0"/>
              <a:t> la </a:t>
            </a:r>
            <a:r>
              <a:rPr lang="it-IT" sz="1400" dirty="0" err="1" smtClean="0"/>
              <a:t>distinction</a:t>
            </a:r>
            <a:r>
              <a:rPr lang="it-IT" sz="1400" dirty="0" smtClean="0"/>
              <a:t> </a:t>
            </a:r>
            <a:r>
              <a:rPr lang="it-IT" sz="1400" dirty="0" err="1" smtClean="0"/>
              <a:t>entre</a:t>
            </a:r>
            <a:r>
              <a:rPr lang="it-IT" sz="1400" dirty="0" smtClean="0"/>
              <a:t> </a:t>
            </a:r>
            <a:r>
              <a:rPr lang="it-IT" sz="1400" dirty="0" err="1" smtClean="0"/>
              <a:t>mâle</a:t>
            </a:r>
            <a:r>
              <a:rPr lang="it-IT" sz="1400" dirty="0" smtClean="0"/>
              <a:t> et </a:t>
            </a:r>
            <a:r>
              <a:rPr lang="it-IT" sz="1400" dirty="0" err="1" smtClean="0"/>
              <a:t>femelle</a:t>
            </a:r>
            <a:r>
              <a:rPr lang="it-IT" sz="1400" dirty="0" smtClean="0"/>
              <a:t>. La </a:t>
            </a:r>
            <a:r>
              <a:rPr lang="it-IT" sz="1400" dirty="0" err="1" smtClean="0"/>
              <a:t>distribution</a:t>
            </a:r>
            <a:r>
              <a:rPr lang="it-IT" sz="1400" dirty="0" smtClean="0"/>
              <a:t> </a:t>
            </a:r>
            <a:r>
              <a:rPr lang="it-IT" sz="1400" dirty="0" err="1" smtClean="0"/>
              <a:t>des</a:t>
            </a:r>
            <a:r>
              <a:rPr lang="it-IT" sz="1400" dirty="0" smtClean="0"/>
              <a:t> </a:t>
            </a:r>
            <a:r>
              <a:rPr lang="it-IT" sz="1400" dirty="0" err="1" smtClean="0"/>
              <a:t>substantifs</a:t>
            </a:r>
            <a:r>
              <a:rPr lang="it-IT" sz="1400" dirty="0" smtClean="0"/>
              <a:t> en </a:t>
            </a:r>
            <a:r>
              <a:rPr lang="it-IT" sz="1400" dirty="0" err="1" smtClean="0"/>
              <a:t>deux</a:t>
            </a:r>
            <a:r>
              <a:rPr lang="it-IT" sz="1400" dirty="0" smtClean="0"/>
              <a:t> </a:t>
            </a:r>
            <a:r>
              <a:rPr lang="it-IT" sz="1400" dirty="0" err="1" smtClean="0"/>
              <a:t>genres</a:t>
            </a:r>
            <a:r>
              <a:rPr lang="it-IT" sz="1400" dirty="0" smtClean="0"/>
              <a:t> </a:t>
            </a:r>
            <a:r>
              <a:rPr lang="it-IT" sz="1400" dirty="0" err="1" smtClean="0"/>
              <a:t>institue</a:t>
            </a:r>
            <a:r>
              <a:rPr lang="it-IT" sz="1400" dirty="0" smtClean="0"/>
              <a:t>, </a:t>
            </a:r>
            <a:r>
              <a:rPr lang="it-IT" sz="1400" dirty="0" err="1" smtClean="0"/>
              <a:t>dans</a:t>
            </a:r>
            <a:r>
              <a:rPr lang="it-IT" sz="1400" dirty="0" smtClean="0"/>
              <a:t> la </a:t>
            </a:r>
            <a:r>
              <a:rPr lang="it-IT" sz="1400" dirty="0" err="1" smtClean="0"/>
              <a:t>totalité</a:t>
            </a:r>
            <a:r>
              <a:rPr lang="it-IT" sz="1400" dirty="0" smtClean="0"/>
              <a:t> </a:t>
            </a:r>
            <a:r>
              <a:rPr lang="it-IT" sz="1400" dirty="0" err="1" smtClean="0"/>
              <a:t>du</a:t>
            </a:r>
            <a:r>
              <a:rPr lang="it-IT" sz="1400" dirty="0" smtClean="0"/>
              <a:t> </a:t>
            </a:r>
            <a:r>
              <a:rPr lang="it-IT" sz="1400" dirty="0" err="1" smtClean="0"/>
              <a:t>lexique</a:t>
            </a:r>
            <a:r>
              <a:rPr lang="it-IT" sz="1400" dirty="0" smtClean="0"/>
              <a:t>, un principe de </a:t>
            </a:r>
            <a:r>
              <a:rPr lang="it-IT" sz="1400" dirty="0" err="1" smtClean="0"/>
              <a:t>classification</a:t>
            </a:r>
            <a:r>
              <a:rPr lang="it-IT" sz="1400" dirty="0" smtClean="0"/>
              <a:t> </a:t>
            </a:r>
            <a:r>
              <a:rPr lang="it-IT" sz="1400" dirty="0" err="1" smtClean="0"/>
              <a:t>permettant</a:t>
            </a:r>
            <a:r>
              <a:rPr lang="it-IT" sz="1400" dirty="0" smtClean="0"/>
              <a:t> </a:t>
            </a:r>
            <a:r>
              <a:rPr lang="it-IT" sz="1400" dirty="0" err="1" smtClean="0"/>
              <a:t>éventuellement</a:t>
            </a:r>
            <a:r>
              <a:rPr lang="it-IT" sz="1400" dirty="0" smtClean="0"/>
              <a:t> de distinguer </a:t>
            </a:r>
            <a:r>
              <a:rPr lang="it-IT" sz="1400" dirty="0" err="1" smtClean="0"/>
              <a:t>des</a:t>
            </a:r>
            <a:r>
              <a:rPr lang="it-IT" sz="1400" dirty="0" smtClean="0"/>
              <a:t> </a:t>
            </a:r>
            <a:r>
              <a:rPr lang="it-IT" sz="1400" dirty="0" err="1" smtClean="0"/>
              <a:t>homonymes</a:t>
            </a:r>
            <a:r>
              <a:rPr lang="it-IT" sz="1400" dirty="0" smtClean="0"/>
              <a:t>, de </a:t>
            </a:r>
            <a:r>
              <a:rPr lang="it-IT" sz="1400" dirty="0" err="1" smtClean="0"/>
              <a:t>souligner</a:t>
            </a:r>
            <a:r>
              <a:rPr lang="it-IT" sz="1400" dirty="0" smtClean="0"/>
              <a:t> </a:t>
            </a:r>
            <a:r>
              <a:rPr lang="it-IT" sz="1400" dirty="0" err="1" smtClean="0"/>
              <a:t>des</a:t>
            </a:r>
            <a:r>
              <a:rPr lang="it-IT" sz="1400" dirty="0" smtClean="0"/>
              <a:t> </a:t>
            </a:r>
            <a:r>
              <a:rPr lang="it-IT" sz="1400" dirty="0" err="1" smtClean="0"/>
              <a:t>orthographes</a:t>
            </a:r>
            <a:r>
              <a:rPr lang="it-IT" sz="1400" dirty="0" smtClean="0"/>
              <a:t> </a:t>
            </a:r>
            <a:r>
              <a:rPr lang="it-IT" sz="1400" dirty="0" err="1" smtClean="0"/>
              <a:t>différentes</a:t>
            </a:r>
            <a:r>
              <a:rPr lang="it-IT" sz="1400" dirty="0" smtClean="0"/>
              <a:t>, de </a:t>
            </a:r>
            <a:r>
              <a:rPr lang="it-IT" sz="1400" dirty="0" err="1" smtClean="0"/>
              <a:t>classer</a:t>
            </a:r>
            <a:r>
              <a:rPr lang="it-IT" sz="1400" dirty="0" smtClean="0"/>
              <a:t> </a:t>
            </a:r>
            <a:r>
              <a:rPr lang="it-IT" sz="1400" dirty="0" err="1" smtClean="0"/>
              <a:t>des</a:t>
            </a:r>
            <a:r>
              <a:rPr lang="it-IT" sz="1400" dirty="0" smtClean="0"/>
              <a:t> </a:t>
            </a:r>
            <a:r>
              <a:rPr lang="it-IT" sz="1400" dirty="0" err="1" smtClean="0"/>
              <a:t>suffixes</a:t>
            </a:r>
            <a:r>
              <a:rPr lang="it-IT" sz="1400" dirty="0" smtClean="0"/>
              <a:t>, d’</a:t>
            </a:r>
            <a:r>
              <a:rPr lang="it-IT" sz="1400" dirty="0" err="1" smtClean="0"/>
              <a:t>indiquer</a:t>
            </a:r>
            <a:r>
              <a:rPr lang="it-IT" sz="1400" dirty="0" smtClean="0"/>
              <a:t> </a:t>
            </a:r>
            <a:r>
              <a:rPr lang="it-IT" sz="1400" dirty="0" err="1" smtClean="0"/>
              <a:t>des</a:t>
            </a:r>
            <a:r>
              <a:rPr lang="it-IT" sz="1400" dirty="0" smtClean="0"/>
              <a:t> </a:t>
            </a:r>
            <a:r>
              <a:rPr lang="it-IT" sz="1400" dirty="0" err="1" smtClean="0"/>
              <a:t>grandeurs</a:t>
            </a:r>
            <a:r>
              <a:rPr lang="it-IT" sz="1400" dirty="0" smtClean="0"/>
              <a:t> </a:t>
            </a:r>
            <a:r>
              <a:rPr lang="it-IT" sz="1400" dirty="0" err="1" smtClean="0"/>
              <a:t>relatives</a:t>
            </a:r>
            <a:r>
              <a:rPr lang="it-IT" sz="1400" dirty="0" smtClean="0"/>
              <a:t>, </a:t>
            </a:r>
            <a:r>
              <a:rPr lang="it-IT" sz="1400" dirty="0" err="1" smtClean="0"/>
              <a:t>des</a:t>
            </a:r>
            <a:r>
              <a:rPr lang="it-IT" sz="1400" dirty="0" smtClean="0"/>
              <a:t> </a:t>
            </a:r>
            <a:r>
              <a:rPr lang="it-IT" sz="1400" dirty="0" err="1" smtClean="0"/>
              <a:t>rapports</a:t>
            </a:r>
            <a:r>
              <a:rPr lang="it-IT" sz="1400" dirty="0" smtClean="0"/>
              <a:t> de </a:t>
            </a:r>
            <a:r>
              <a:rPr lang="it-IT" sz="1400" dirty="0" err="1" smtClean="0"/>
              <a:t>dérivation</a:t>
            </a:r>
            <a:r>
              <a:rPr lang="it-IT" sz="1400" dirty="0" smtClean="0"/>
              <a:t>, et </a:t>
            </a:r>
            <a:r>
              <a:rPr lang="it-IT" sz="1400" dirty="0" err="1" smtClean="0"/>
              <a:t>favorisant</a:t>
            </a:r>
            <a:r>
              <a:rPr lang="it-IT" sz="1400" dirty="0" smtClean="0"/>
              <a:t>, par le </a:t>
            </a:r>
            <a:r>
              <a:rPr lang="it-IT" sz="1400" dirty="0" err="1" smtClean="0"/>
              <a:t>jeu</a:t>
            </a:r>
            <a:r>
              <a:rPr lang="it-IT" sz="1400" dirty="0" smtClean="0"/>
              <a:t> de </a:t>
            </a:r>
            <a:r>
              <a:rPr lang="it-IT" sz="1400" dirty="0" err="1" smtClean="0"/>
              <a:t>l’accord</a:t>
            </a:r>
            <a:r>
              <a:rPr lang="it-IT" sz="1400" dirty="0" smtClean="0"/>
              <a:t> </a:t>
            </a:r>
            <a:r>
              <a:rPr lang="it-IT" sz="1400" dirty="0" err="1" smtClean="0"/>
              <a:t>des</a:t>
            </a:r>
            <a:r>
              <a:rPr lang="it-IT" sz="1400" dirty="0" smtClean="0"/>
              <a:t> </a:t>
            </a:r>
            <a:r>
              <a:rPr lang="it-IT" sz="1400" dirty="0" err="1" smtClean="0"/>
              <a:t>adjectifs</a:t>
            </a:r>
            <a:r>
              <a:rPr lang="it-IT" sz="1400" dirty="0" smtClean="0"/>
              <a:t>, la variété </a:t>
            </a:r>
            <a:r>
              <a:rPr lang="it-IT" sz="1400" dirty="0" err="1" smtClean="0"/>
              <a:t>des</a:t>
            </a:r>
            <a:r>
              <a:rPr lang="it-IT" sz="1400" dirty="0" smtClean="0"/>
              <a:t> </a:t>
            </a:r>
            <a:r>
              <a:rPr lang="it-IT" sz="1400" dirty="0" err="1" smtClean="0"/>
              <a:t>constructions</a:t>
            </a:r>
            <a:r>
              <a:rPr lang="it-IT" sz="1400" dirty="0" smtClean="0"/>
              <a:t> </a:t>
            </a:r>
            <a:r>
              <a:rPr lang="it-IT" sz="1400" dirty="0" err="1" smtClean="0"/>
              <a:t>nominales</a:t>
            </a:r>
            <a:r>
              <a:rPr lang="it-IT" sz="1400" dirty="0" smtClean="0"/>
              <a:t>… </a:t>
            </a:r>
            <a:r>
              <a:rPr lang="it-IT" sz="1400" dirty="0" err="1" smtClean="0"/>
              <a:t>Tous</a:t>
            </a:r>
            <a:r>
              <a:rPr lang="it-IT" sz="1400" dirty="0" smtClean="0"/>
              <a:t> </a:t>
            </a:r>
            <a:r>
              <a:rPr lang="it-IT" sz="1400" dirty="0" err="1" smtClean="0"/>
              <a:t>ces</a:t>
            </a:r>
            <a:r>
              <a:rPr lang="it-IT" sz="1400" dirty="0" smtClean="0"/>
              <a:t> </a:t>
            </a:r>
            <a:r>
              <a:rPr lang="it-IT" sz="1400" dirty="0" err="1" smtClean="0"/>
              <a:t>emplois</a:t>
            </a:r>
            <a:r>
              <a:rPr lang="it-IT" sz="1400" dirty="0" smtClean="0"/>
              <a:t> </a:t>
            </a:r>
            <a:r>
              <a:rPr lang="it-IT" sz="1400" dirty="0" err="1" smtClean="0"/>
              <a:t>du</a:t>
            </a:r>
            <a:r>
              <a:rPr lang="it-IT" sz="1400" dirty="0" smtClean="0"/>
              <a:t> </a:t>
            </a:r>
            <a:r>
              <a:rPr lang="it-IT" sz="1400" dirty="0" err="1" smtClean="0"/>
              <a:t>genre</a:t>
            </a:r>
            <a:r>
              <a:rPr lang="it-IT" sz="1400" dirty="0" smtClean="0"/>
              <a:t> </a:t>
            </a:r>
            <a:r>
              <a:rPr lang="it-IT" sz="1400" dirty="0" err="1" smtClean="0"/>
              <a:t>grammatical</a:t>
            </a:r>
            <a:r>
              <a:rPr lang="it-IT" sz="1400" dirty="0" smtClean="0"/>
              <a:t> </a:t>
            </a:r>
            <a:r>
              <a:rPr lang="it-IT" sz="1400" dirty="0" err="1" smtClean="0"/>
              <a:t>constituent</a:t>
            </a:r>
            <a:r>
              <a:rPr lang="it-IT" sz="1400" dirty="0" smtClean="0"/>
              <a:t> un </a:t>
            </a:r>
            <a:r>
              <a:rPr lang="it-IT" sz="1400" dirty="0" err="1" smtClean="0"/>
              <a:t>réseau</a:t>
            </a:r>
            <a:r>
              <a:rPr lang="it-IT" sz="1400" dirty="0" smtClean="0"/>
              <a:t> </a:t>
            </a:r>
            <a:r>
              <a:rPr lang="it-IT" sz="1400" dirty="0" err="1" smtClean="0"/>
              <a:t>complexe</a:t>
            </a:r>
            <a:r>
              <a:rPr lang="it-IT" sz="1400" dirty="0" smtClean="0"/>
              <a:t> </a:t>
            </a:r>
            <a:r>
              <a:rPr lang="it-IT" sz="1400" dirty="0" err="1" smtClean="0"/>
              <a:t>où</a:t>
            </a:r>
            <a:r>
              <a:rPr lang="it-IT" sz="1400" dirty="0" smtClean="0"/>
              <a:t> la </a:t>
            </a:r>
            <a:r>
              <a:rPr lang="it-IT" sz="1400" dirty="0" err="1" smtClean="0"/>
              <a:t>désignation</a:t>
            </a:r>
            <a:r>
              <a:rPr lang="it-IT" sz="1400" dirty="0" smtClean="0"/>
              <a:t> </a:t>
            </a:r>
            <a:r>
              <a:rPr lang="it-IT" sz="1400" dirty="0" err="1" smtClean="0"/>
              <a:t>contrastée</a:t>
            </a:r>
            <a:r>
              <a:rPr lang="it-IT" sz="1400" dirty="0" smtClean="0"/>
              <a:t> </a:t>
            </a:r>
            <a:r>
              <a:rPr lang="it-IT" sz="1400" dirty="0" err="1" smtClean="0"/>
              <a:t>des</a:t>
            </a:r>
            <a:r>
              <a:rPr lang="it-IT" sz="1400" dirty="0" smtClean="0"/>
              <a:t> </a:t>
            </a:r>
            <a:r>
              <a:rPr lang="it-IT" sz="1400" dirty="0" err="1" smtClean="0"/>
              <a:t>sexes</a:t>
            </a:r>
            <a:r>
              <a:rPr lang="it-IT" sz="1400" dirty="0" smtClean="0"/>
              <a:t> ne </a:t>
            </a:r>
            <a:r>
              <a:rPr lang="it-IT" sz="1400" dirty="0" err="1" smtClean="0"/>
              <a:t>joue</a:t>
            </a:r>
            <a:r>
              <a:rPr lang="it-IT" sz="1400" dirty="0" smtClean="0"/>
              <a:t> </a:t>
            </a:r>
            <a:r>
              <a:rPr lang="it-IT" sz="1400" dirty="0" err="1" smtClean="0"/>
              <a:t>qu’un</a:t>
            </a:r>
            <a:r>
              <a:rPr lang="it-IT" sz="1400" dirty="0" smtClean="0"/>
              <a:t> </a:t>
            </a:r>
            <a:r>
              <a:rPr lang="it-IT" sz="1400" dirty="0" err="1" smtClean="0"/>
              <a:t>rôle</a:t>
            </a:r>
            <a:r>
              <a:rPr lang="it-IT" sz="1400" dirty="0" smtClean="0"/>
              <a:t> </a:t>
            </a:r>
            <a:r>
              <a:rPr lang="it-IT" sz="1400" dirty="0" err="1" smtClean="0"/>
              <a:t>mineur</a:t>
            </a:r>
            <a:r>
              <a:rPr lang="it-IT" sz="1400" dirty="0" smtClean="0"/>
              <a:t>. </a:t>
            </a:r>
            <a:r>
              <a:rPr lang="it-IT" sz="1400" dirty="0" err="1" smtClean="0"/>
              <a:t>Des</a:t>
            </a:r>
            <a:r>
              <a:rPr lang="it-IT" sz="1400" dirty="0" smtClean="0"/>
              <a:t> </a:t>
            </a:r>
            <a:r>
              <a:rPr lang="it-IT" sz="1400" dirty="0" err="1" smtClean="0"/>
              <a:t>changements</a:t>
            </a:r>
            <a:r>
              <a:rPr lang="it-IT" sz="1400" dirty="0" smtClean="0"/>
              <a:t>, </a:t>
            </a:r>
            <a:r>
              <a:rPr lang="it-IT" sz="1400" dirty="0" err="1" smtClean="0"/>
              <a:t>faits</a:t>
            </a:r>
            <a:r>
              <a:rPr lang="it-IT" sz="1400" dirty="0" smtClean="0"/>
              <a:t> de </a:t>
            </a:r>
            <a:r>
              <a:rPr lang="it-IT" sz="1400" dirty="0" err="1" smtClean="0"/>
              <a:t>propos</a:t>
            </a:r>
            <a:r>
              <a:rPr lang="it-IT" sz="1400" dirty="0" smtClean="0"/>
              <a:t> </a:t>
            </a:r>
            <a:r>
              <a:rPr lang="it-IT" sz="1400" dirty="0" err="1" smtClean="0"/>
              <a:t>délibéré</a:t>
            </a:r>
            <a:r>
              <a:rPr lang="it-IT" sz="1400" dirty="0" smtClean="0"/>
              <a:t> </a:t>
            </a:r>
            <a:r>
              <a:rPr lang="it-IT" sz="1400" dirty="0" err="1" smtClean="0"/>
              <a:t>dans</a:t>
            </a:r>
            <a:r>
              <a:rPr lang="it-IT" sz="1400" dirty="0" smtClean="0"/>
              <a:t> un </a:t>
            </a:r>
            <a:r>
              <a:rPr lang="it-IT" sz="1400" dirty="0" err="1" smtClean="0"/>
              <a:t>secteur</a:t>
            </a:r>
            <a:r>
              <a:rPr lang="it-IT" sz="1400" dirty="0" smtClean="0"/>
              <a:t>, </a:t>
            </a:r>
            <a:r>
              <a:rPr lang="it-IT" sz="1400" dirty="0" err="1" smtClean="0"/>
              <a:t>peuvent</a:t>
            </a:r>
            <a:r>
              <a:rPr lang="it-IT" sz="1400" dirty="0" smtClean="0"/>
              <a:t> </a:t>
            </a:r>
            <a:r>
              <a:rPr lang="it-IT" sz="1400" dirty="0" err="1" smtClean="0"/>
              <a:t>avoir</a:t>
            </a:r>
            <a:r>
              <a:rPr lang="it-IT" sz="1400" dirty="0" smtClean="0"/>
              <a:t> </a:t>
            </a:r>
            <a:r>
              <a:rPr lang="it-IT" sz="1400" dirty="0" err="1" smtClean="0"/>
              <a:t>sur</a:t>
            </a:r>
            <a:r>
              <a:rPr lang="it-IT" sz="1400" dirty="0" smtClean="0"/>
              <a:t> </a:t>
            </a:r>
            <a:r>
              <a:rPr lang="it-IT" sz="1400" dirty="0" err="1" smtClean="0"/>
              <a:t>les</a:t>
            </a:r>
            <a:r>
              <a:rPr lang="it-IT" sz="1400" dirty="0" smtClean="0"/>
              <a:t> </a:t>
            </a:r>
            <a:r>
              <a:rPr lang="it-IT" sz="1400" dirty="0" err="1" smtClean="0"/>
              <a:t>autres</a:t>
            </a:r>
            <a:r>
              <a:rPr lang="it-IT" sz="1400" dirty="0" smtClean="0"/>
              <a:t> </a:t>
            </a:r>
            <a:r>
              <a:rPr lang="it-IT" sz="1400" dirty="0" err="1" smtClean="0"/>
              <a:t>des</a:t>
            </a:r>
            <a:r>
              <a:rPr lang="it-IT" sz="1400" dirty="0" smtClean="0"/>
              <a:t> </a:t>
            </a:r>
            <a:r>
              <a:rPr lang="it-IT" sz="1400" dirty="0" err="1" smtClean="0"/>
              <a:t>répercussions</a:t>
            </a:r>
            <a:r>
              <a:rPr lang="it-IT" sz="1400" dirty="0" smtClean="0"/>
              <a:t> </a:t>
            </a:r>
            <a:r>
              <a:rPr lang="it-IT" sz="1400" dirty="0" err="1" smtClean="0"/>
              <a:t>insoupçonnées</a:t>
            </a:r>
            <a:r>
              <a:rPr lang="it-IT" sz="1400" dirty="0" smtClean="0"/>
              <a:t>. </a:t>
            </a:r>
            <a:r>
              <a:rPr lang="it-IT" sz="1400" dirty="0" err="1" smtClean="0"/>
              <a:t>Ils</a:t>
            </a:r>
            <a:r>
              <a:rPr lang="it-IT" sz="1400" dirty="0" smtClean="0"/>
              <a:t> </a:t>
            </a:r>
            <a:r>
              <a:rPr lang="it-IT" sz="1400" dirty="0" err="1" smtClean="0"/>
              <a:t>risquent</a:t>
            </a:r>
            <a:r>
              <a:rPr lang="it-IT" sz="1400" dirty="0" smtClean="0"/>
              <a:t> de </a:t>
            </a:r>
            <a:r>
              <a:rPr lang="it-IT" sz="1400" dirty="0" err="1" smtClean="0"/>
              <a:t>mettre</a:t>
            </a:r>
            <a:r>
              <a:rPr lang="it-IT" sz="1400" dirty="0" smtClean="0"/>
              <a:t> la </a:t>
            </a:r>
            <a:r>
              <a:rPr lang="it-IT" sz="1400" dirty="0" err="1" smtClean="0"/>
              <a:t>confusion</a:t>
            </a:r>
            <a:r>
              <a:rPr lang="it-IT" sz="1400" dirty="0" smtClean="0"/>
              <a:t> et le </a:t>
            </a:r>
            <a:r>
              <a:rPr lang="it-IT" sz="1400" dirty="0" err="1" smtClean="0"/>
              <a:t>désordre</a:t>
            </a:r>
            <a:r>
              <a:rPr lang="it-IT" sz="1400" dirty="0" smtClean="0"/>
              <a:t> </a:t>
            </a:r>
            <a:r>
              <a:rPr lang="it-IT" sz="1400" dirty="0" err="1" smtClean="0"/>
              <a:t>dans</a:t>
            </a:r>
            <a:r>
              <a:rPr lang="it-IT" sz="1400" dirty="0" smtClean="0"/>
              <a:t> un </a:t>
            </a:r>
            <a:r>
              <a:rPr lang="it-IT" sz="1400" dirty="0" err="1" smtClean="0"/>
              <a:t>équilibre</a:t>
            </a:r>
            <a:r>
              <a:rPr lang="it-IT" sz="1400" dirty="0" smtClean="0"/>
              <a:t> </a:t>
            </a:r>
            <a:r>
              <a:rPr lang="it-IT" sz="1400" dirty="0" err="1" smtClean="0"/>
              <a:t>subtil</a:t>
            </a:r>
            <a:r>
              <a:rPr lang="it-IT" sz="1400" dirty="0" smtClean="0"/>
              <a:t> né de l’</a:t>
            </a:r>
            <a:r>
              <a:rPr lang="it-IT" sz="1400" dirty="0" err="1" smtClean="0"/>
              <a:t>usage</a:t>
            </a:r>
            <a:r>
              <a:rPr lang="it-IT" sz="1400" dirty="0" smtClean="0"/>
              <a:t>, et </a:t>
            </a:r>
            <a:r>
              <a:rPr lang="it-IT" sz="1400" dirty="0" err="1" smtClean="0"/>
              <a:t>qu’il</a:t>
            </a:r>
            <a:r>
              <a:rPr lang="it-IT" sz="1400" dirty="0" smtClean="0"/>
              <a:t> </a:t>
            </a:r>
            <a:r>
              <a:rPr lang="it-IT" sz="1400" dirty="0" err="1" smtClean="0"/>
              <a:t>paraîtrait</a:t>
            </a:r>
            <a:r>
              <a:rPr lang="it-IT" sz="1400" dirty="0" smtClean="0"/>
              <a:t> </a:t>
            </a:r>
            <a:r>
              <a:rPr lang="it-IT" sz="1400" dirty="0" err="1" smtClean="0"/>
              <a:t>mieux</a:t>
            </a:r>
            <a:r>
              <a:rPr lang="it-IT" sz="1400" dirty="0" smtClean="0"/>
              <a:t> </a:t>
            </a:r>
            <a:r>
              <a:rPr lang="it-IT" sz="1400" dirty="0" err="1" smtClean="0"/>
              <a:t>avisé</a:t>
            </a:r>
            <a:r>
              <a:rPr lang="it-IT" sz="1400" dirty="0" smtClean="0"/>
              <a:t> de </a:t>
            </a:r>
            <a:r>
              <a:rPr lang="it-IT" sz="1400" dirty="0" err="1" smtClean="0"/>
              <a:t>laisser</a:t>
            </a:r>
            <a:r>
              <a:rPr lang="it-IT" sz="1400" dirty="0" smtClean="0"/>
              <a:t> à l’</a:t>
            </a:r>
            <a:r>
              <a:rPr lang="it-IT" sz="1400" dirty="0" err="1" smtClean="0"/>
              <a:t>usage</a:t>
            </a:r>
            <a:r>
              <a:rPr lang="it-IT" sz="1400" dirty="0" smtClean="0"/>
              <a:t> le </a:t>
            </a:r>
            <a:r>
              <a:rPr lang="it-IT" sz="1400" dirty="0" err="1" smtClean="0"/>
              <a:t>soin</a:t>
            </a:r>
            <a:r>
              <a:rPr lang="it-IT" sz="1400" dirty="0" smtClean="0"/>
              <a:t> de </a:t>
            </a:r>
            <a:r>
              <a:rPr lang="it-IT" sz="1400" dirty="0" err="1" smtClean="0"/>
              <a:t>modifier</a:t>
            </a:r>
            <a:r>
              <a:rPr lang="it-IT" sz="1400" dirty="0" smtClean="0"/>
              <a:t>”. Erano gli anni in cui si avviavano le discussioni su questi temi: non senza ragione, il volumetto di Alma Sabatini su Il sessismo nella lingua italiana, pubblicato al tempo del governo Craxi dalla Presidenza del Consiglio dei Ministri, risale al 1987. Quel libro introdusse in Italia il tema della “lingua sessista”.</a:t>
            </a:r>
            <a:endParaRPr lang="it-IT" sz="1400" dirty="0"/>
          </a:p>
        </p:txBody>
      </p:sp>
    </p:spTree>
    <p:extLst>
      <p:ext uri="{BB962C8B-B14F-4D97-AF65-F5344CB8AC3E}">
        <p14:creationId xmlns:p14="http://schemas.microsoft.com/office/powerpoint/2010/main" val="3856037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16632"/>
            <a:ext cx="9036496" cy="1800200"/>
          </a:xfrm>
        </p:spPr>
        <p:txBody>
          <a:bodyPr>
            <a:noAutofit/>
          </a:bodyPr>
          <a:lstStyle/>
          <a:p>
            <a:r>
              <a:rPr lang="it-IT" sz="2800" dirty="0" smtClean="0"/>
              <a:t>Un problema per Incipit: </a:t>
            </a:r>
            <a:br>
              <a:rPr lang="it-IT" sz="2800" dirty="0" smtClean="0"/>
            </a:br>
            <a:r>
              <a:rPr lang="it-IT" sz="2800" b="1" dirty="0" err="1" smtClean="0"/>
              <a:t>Whistleblower</a:t>
            </a:r>
            <a:r>
              <a:rPr lang="it-IT" sz="2800" dirty="0" smtClean="0"/>
              <a:t>, il «delatore», «gola profonda», «</a:t>
            </a:r>
            <a:r>
              <a:rPr lang="it-IT" sz="2800" dirty="0" err="1" smtClean="0"/>
              <a:t>fischiettatore</a:t>
            </a:r>
            <a:r>
              <a:rPr lang="it-IT" sz="2800" dirty="0" smtClean="0"/>
              <a:t>», «</a:t>
            </a:r>
            <a:r>
              <a:rPr lang="it-IT" sz="2800" dirty="0" err="1" smtClean="0"/>
              <a:t>allertatore</a:t>
            </a:r>
            <a:r>
              <a:rPr lang="it-IT" sz="2800" dirty="0" smtClean="0"/>
              <a:t>» (vedi il caso del «collaboratore di giustizia»)</a:t>
            </a:r>
            <a:endParaRPr lang="it-IT" sz="2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800" y="1877542"/>
            <a:ext cx="3600400" cy="4972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64629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11560" y="116632"/>
            <a:ext cx="8229600" cy="3240360"/>
          </a:xfrm>
        </p:spPr>
        <p:txBody>
          <a:bodyPr>
            <a:normAutofit fontScale="90000"/>
          </a:bodyPr>
          <a:lstStyle/>
          <a:p>
            <a:r>
              <a:rPr lang="it-IT" b="1" smtClean="0"/>
              <a:t>Comunicati Incipit 1 e 5:</a:t>
            </a:r>
            <a:br>
              <a:rPr lang="it-IT" b="1" smtClean="0"/>
            </a:br>
            <a:r>
              <a:rPr lang="it-IT" b="1" smtClean="0"/>
              <a:t>«</a:t>
            </a:r>
            <a:r>
              <a:rPr lang="it-IT" b="1" dirty="0" smtClean="0"/>
              <a:t>HOT SPOT»,</a:t>
            </a:r>
            <a:br>
              <a:rPr lang="it-IT" b="1" dirty="0" smtClean="0"/>
            </a:br>
            <a:r>
              <a:rPr lang="it-IT" b="1" dirty="0" smtClean="0"/>
              <a:t>«STEPCHILD ADOPTION» </a:t>
            </a:r>
            <a:r>
              <a:rPr lang="it-IT" b="1" dirty="0"/>
              <a:t>E IL LINGUAGGIO ITALIANO </a:t>
            </a:r>
            <a:r>
              <a:rPr lang="it-IT" b="1" dirty="0" smtClean="0"/>
              <a:t/>
            </a:r>
            <a:br>
              <a:rPr lang="it-IT" b="1" dirty="0" smtClean="0"/>
            </a:br>
            <a:r>
              <a:rPr lang="it-IT" b="1" dirty="0" smtClean="0"/>
              <a:t>DELLA PARENTELA</a:t>
            </a:r>
            <a:endParaRPr lang="it-IT" dirty="0"/>
          </a:p>
        </p:txBody>
      </p:sp>
      <p:sp>
        <p:nvSpPr>
          <p:cNvPr id="3" name="Segnaposto contenuto 2"/>
          <p:cNvSpPr>
            <a:spLocks noGrp="1"/>
          </p:cNvSpPr>
          <p:nvPr>
            <p:ph idx="1"/>
          </p:nvPr>
        </p:nvSpPr>
        <p:spPr>
          <a:xfrm>
            <a:off x="467544" y="3933056"/>
            <a:ext cx="8229600" cy="1828800"/>
          </a:xfrm>
        </p:spPr>
        <p:txBody>
          <a:bodyPr/>
          <a:lstStyle/>
          <a:p>
            <a:r>
              <a:rPr lang="it-IT" b="1" dirty="0" smtClean="0"/>
              <a:t>Hot spot</a:t>
            </a:r>
            <a:r>
              <a:rPr lang="it-IT" dirty="0" smtClean="0"/>
              <a:t>: una parola «politicamente scorretta»; Meglio «centro di identificazione»</a:t>
            </a:r>
          </a:p>
          <a:p>
            <a:r>
              <a:rPr lang="it-IT" b="1" dirty="0" err="1" smtClean="0"/>
              <a:t>Stepchild</a:t>
            </a:r>
            <a:r>
              <a:rPr lang="it-IT" dirty="0" smtClean="0"/>
              <a:t>=  figliastro, politicamente scorretto</a:t>
            </a:r>
            <a:endParaRPr lang="it-IT" dirty="0"/>
          </a:p>
        </p:txBody>
      </p:sp>
    </p:spTree>
    <p:extLst>
      <p:ext uri="{BB962C8B-B14F-4D97-AF65-F5344CB8AC3E}">
        <p14:creationId xmlns:p14="http://schemas.microsoft.com/office/powerpoint/2010/main" val="1806423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78" y="116632"/>
            <a:ext cx="9107481" cy="6120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13255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699792" y="2348880"/>
            <a:ext cx="3600400" cy="1107996"/>
          </a:xfrm>
          <a:prstGeom prst="rect">
            <a:avLst/>
          </a:prstGeom>
          <a:noFill/>
        </p:spPr>
        <p:txBody>
          <a:bodyPr wrap="square" rtlCol="0">
            <a:spAutoFit/>
          </a:bodyPr>
          <a:lstStyle/>
          <a:p>
            <a:r>
              <a:rPr lang="it-IT" sz="6600" b="1" dirty="0" smtClean="0"/>
              <a:t>Grazie!</a:t>
            </a:r>
            <a:endParaRPr lang="it-IT" sz="6600" b="1" dirty="0"/>
          </a:p>
        </p:txBody>
      </p:sp>
    </p:spTree>
    <p:extLst>
      <p:ext uri="{BB962C8B-B14F-4D97-AF65-F5344CB8AC3E}">
        <p14:creationId xmlns:p14="http://schemas.microsoft.com/office/powerpoint/2010/main" val="27059589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40" y="2924944"/>
            <a:ext cx="8983323" cy="3458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20078"/>
            <a:ext cx="2016224" cy="3310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p:cNvSpPr txBox="1"/>
          <p:nvPr/>
        </p:nvSpPr>
        <p:spPr>
          <a:xfrm>
            <a:off x="755576" y="692696"/>
            <a:ext cx="3384376" cy="369332"/>
          </a:xfrm>
          <a:prstGeom prst="rect">
            <a:avLst/>
          </a:prstGeom>
          <a:noFill/>
        </p:spPr>
        <p:txBody>
          <a:bodyPr wrap="square" rtlCol="0">
            <a:spAutoFit/>
          </a:bodyPr>
          <a:lstStyle/>
          <a:p>
            <a:r>
              <a:rPr lang="it-IT" dirty="0" smtClean="0"/>
              <a:t>Da «Wikipedia»</a:t>
            </a:r>
            <a:endParaRPr lang="it-IT" dirty="0"/>
          </a:p>
        </p:txBody>
      </p:sp>
    </p:spTree>
    <p:extLst>
      <p:ext uri="{BB962C8B-B14F-4D97-AF65-F5344CB8AC3E}">
        <p14:creationId xmlns:p14="http://schemas.microsoft.com/office/powerpoint/2010/main" val="38979596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55576" y="116632"/>
            <a:ext cx="7704855" cy="6594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59539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9632" y="191676"/>
            <a:ext cx="7128792" cy="6666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59308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16631"/>
            <a:ext cx="7776864" cy="66377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21609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989" y="1196752"/>
            <a:ext cx="9143157" cy="46714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6548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56943" y="116632"/>
            <a:ext cx="7275498" cy="6636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340184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TotalTime>
  <Words>799</Words>
  <Application>Microsoft Office PowerPoint</Application>
  <PresentationFormat>Presentazione su schermo (4:3)</PresentationFormat>
  <Paragraphs>45</Paragraphs>
  <Slides>30</Slides>
  <Notes>0</Notes>
  <HiddenSlides>0</HiddenSlides>
  <MMClips>0</MMClips>
  <ScaleCrop>false</ScaleCrop>
  <HeadingPairs>
    <vt:vector size="4" baseType="variant">
      <vt:variant>
        <vt:lpstr>Tema</vt:lpstr>
      </vt:variant>
      <vt:variant>
        <vt:i4>1</vt:i4>
      </vt:variant>
      <vt:variant>
        <vt:lpstr>Titoli diapositive</vt:lpstr>
      </vt:variant>
      <vt:variant>
        <vt:i4>30</vt:i4>
      </vt:variant>
    </vt:vector>
  </HeadingPairs>
  <TitlesOfParts>
    <vt:vector size="31" baseType="lpstr">
      <vt:lpstr>Tema di Office</vt:lpstr>
      <vt:lpstr>Accademia della Crusca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Quattro casi tra tanti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Etnici, appellativi animaleschi e altre amenità</vt:lpstr>
      <vt:lpstr>Presentazione standard di PowerPoint</vt:lpstr>
      <vt:lpstr>Presentazione standard di PowerPoint</vt:lpstr>
      <vt:lpstr>Un problema per Incipit:  Whistleblower, il «delatore», «gola profonda», «fischiettatore», «allertatore» (vedi il caso del «collaboratore di giustizia»)</vt:lpstr>
      <vt:lpstr>Comunicati Incipit 1 e 5: «HOT SPOT», «STEPCHILD ADOPTION» E IL LINGUAGGIO ITALIANO  DELLA PARENTELA</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Accademia della Crusca</dc:title>
  <dc:creator>Claudio Marazzini</dc:creator>
  <cp:lastModifiedBy>Claudio Marazzini</cp:lastModifiedBy>
  <cp:revision>21</cp:revision>
  <dcterms:created xsi:type="dcterms:W3CDTF">2015-05-25T05:25:18Z</dcterms:created>
  <dcterms:modified xsi:type="dcterms:W3CDTF">2016-05-09T06:46:37Z</dcterms:modified>
</cp:coreProperties>
</file>